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320" r:id="rId4"/>
    <p:sldId id="258" r:id="rId5"/>
    <p:sldId id="325" r:id="rId6"/>
    <p:sldId id="326" r:id="rId7"/>
    <p:sldId id="261" r:id="rId8"/>
    <p:sldId id="262" r:id="rId9"/>
    <p:sldId id="263" r:id="rId10"/>
    <p:sldId id="264" r:id="rId11"/>
    <p:sldId id="265" r:id="rId12"/>
    <p:sldId id="259" r:id="rId13"/>
    <p:sldId id="26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322" r:id="rId28"/>
    <p:sldId id="279" r:id="rId29"/>
  </p:sldIdLst>
  <p:sldSz cx="9144000" cy="6858000" type="screen4x3"/>
  <p:notesSz cx="6858000" cy="9144000"/>
  <p:defaultTextStyle>
    <a:defPPr>
      <a:defRPr lang="en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2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3016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12/25/2024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C7DFF54-6BA4-4515-87CA-28703F844993}" type="slidenum">
              <a:rPr lang="en-CA" smtClean="0"/>
              <a:t>‹N°›</a:t>
            </a:fld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1714500" y="1549400"/>
            <a:ext cx="74295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800" spc="-10" smtClean="0">
                <a:solidFill>
                  <a:srgbClr val="FFFEFF"/>
                </a:solidFill>
                <a:latin typeface="Arial"/>
                <a:cs typeface="Arial"/>
              </a:rPr>
              <a:t>Imagerie Médicale</a:t>
            </a:r>
          </a:p>
          <a:p>
            <a:pPr>
              <a:lnSpc>
                <a:spcPts val="4600"/>
              </a:lnSpc>
            </a:pPr>
            <a:endParaRPr lang="en-CA" sz="40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14500" y="2133600"/>
            <a:ext cx="3975768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900"/>
              </a:lnSpc>
            </a:pPr>
            <a:r>
              <a:rPr lang="en-CA" sz="3800" spc="-10" dirty="0" smtClean="0">
                <a:solidFill>
                  <a:srgbClr val="FFFEFF"/>
                </a:solidFill>
                <a:latin typeface="Arial"/>
                <a:cs typeface="Arial"/>
              </a:rPr>
              <a:t>   Introduction à la </a:t>
            </a:r>
          </a:p>
          <a:p>
            <a:pPr>
              <a:lnSpc>
                <a:spcPts val="4900"/>
              </a:lnSpc>
            </a:pPr>
            <a:r>
              <a:rPr lang="en-CA" sz="3800" spc="-10" dirty="0" err="1" smtClean="0">
                <a:solidFill>
                  <a:srgbClr val="FFFEFF"/>
                </a:solidFill>
                <a:latin typeface="Arial"/>
                <a:cs typeface="Arial"/>
              </a:rPr>
              <a:t>radiologie</a:t>
            </a:r>
            <a:endParaRPr lang="en-CA" sz="3800" spc="-10" dirty="0" smtClean="0">
              <a:solidFill>
                <a:srgbClr val="FFFEFF"/>
              </a:solidFill>
              <a:latin typeface="Arial"/>
              <a:cs typeface="Arial"/>
            </a:endParaRPr>
          </a:p>
          <a:p>
            <a:pPr>
              <a:lnSpc>
                <a:spcPts val="4900"/>
              </a:lnSpc>
            </a:pPr>
            <a:endParaRPr lang="en-CA" sz="4000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03400" y="3632200"/>
            <a:ext cx="1838067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 dirty="0" err="1" smtClean="0">
                <a:solidFill>
                  <a:srgbClr val="72BFFF"/>
                </a:solidFill>
                <a:latin typeface="Arial"/>
                <a:cs typeface="Arial"/>
              </a:rPr>
              <a:t>Pr.S.Fellahi</a:t>
            </a:r>
            <a:endParaRPr lang="en-CA" sz="2800" dirty="0" smtClean="0">
              <a:solidFill>
                <a:srgbClr val="72BFFF"/>
              </a:solidFill>
              <a:latin typeface="Arial"/>
              <a:cs typeface="Arial"/>
            </a:endParaRPr>
          </a:p>
          <a:p>
            <a:pPr>
              <a:lnSpc>
                <a:spcPts val="3220"/>
              </a:lnSpc>
            </a:pPr>
            <a:endParaRPr lang="en-CA" sz="28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3400" y="4165600"/>
            <a:ext cx="5335243" cy="12311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 dirty="0" err="1" smtClean="0">
                <a:solidFill>
                  <a:srgbClr val="72BFFF"/>
                </a:solidFill>
                <a:latin typeface="Arial"/>
                <a:cs typeface="Arial"/>
              </a:rPr>
              <a:t>Maitre</a:t>
            </a:r>
            <a:r>
              <a:rPr lang="en-CA" sz="2800" dirty="0" smtClean="0">
                <a:solidFill>
                  <a:srgbClr val="72BFFF"/>
                </a:solidFill>
                <a:latin typeface="Arial"/>
                <a:cs typeface="Arial"/>
              </a:rPr>
              <a:t> de </a:t>
            </a:r>
            <a:r>
              <a:rPr lang="en-CA" sz="2800" dirty="0" err="1" smtClean="0">
                <a:solidFill>
                  <a:srgbClr val="72BFFF"/>
                </a:solidFill>
                <a:latin typeface="Arial"/>
                <a:cs typeface="Arial"/>
              </a:rPr>
              <a:t>conférences</a:t>
            </a:r>
            <a:r>
              <a:rPr lang="en-CA" sz="2800" dirty="0" smtClean="0">
                <a:solidFill>
                  <a:srgbClr val="72BFFF"/>
                </a:solidFill>
                <a:latin typeface="Arial"/>
                <a:cs typeface="Arial"/>
              </a:rPr>
              <a:t> A </a:t>
            </a:r>
            <a:r>
              <a:rPr lang="en-CA" sz="2800" dirty="0" err="1" smtClean="0">
                <a:solidFill>
                  <a:srgbClr val="72BFFF"/>
                </a:solidFill>
                <a:latin typeface="Arial"/>
                <a:cs typeface="Arial"/>
              </a:rPr>
              <a:t>en</a:t>
            </a:r>
            <a:r>
              <a:rPr lang="en-CA" sz="2800" dirty="0" smtClean="0">
                <a:solidFill>
                  <a:srgbClr val="72BFFF"/>
                </a:solidFill>
                <a:latin typeface="Arial"/>
                <a:cs typeface="Arial"/>
              </a:rPr>
              <a:t> OC/E</a:t>
            </a:r>
          </a:p>
          <a:p>
            <a:pPr algn="ctr">
              <a:lnSpc>
                <a:spcPts val="3220"/>
              </a:lnSpc>
            </a:pP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HCA</a:t>
            </a:r>
          </a:p>
          <a:p>
            <a:pPr>
              <a:lnSpc>
                <a:spcPts val="3220"/>
              </a:lnSpc>
            </a:pPr>
            <a:endParaRPr lang="en-CA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52935" y="939800"/>
            <a:ext cx="8962710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VII.Définition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scientifique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Médicale</a:t>
            </a:r>
            <a:endParaRPr lang="en-CA" sz="3040" b="1" spc="-1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ts val="368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6600" y="2387600"/>
            <a:ext cx="8473473" cy="28725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800" b="1" dirty="0" err="1" smtClean="0">
                <a:solidFill>
                  <a:srgbClr val="92D050"/>
                </a:solidFill>
                <a:latin typeface="Arial"/>
                <a:cs typeface="Arial"/>
              </a:rPr>
              <a:t>Définition</a:t>
            </a:r>
            <a:r>
              <a:rPr lang="en-CA" sz="2800" b="1" dirty="0" smtClean="0">
                <a:solidFill>
                  <a:srgbClr val="92D050"/>
                </a:solidFill>
                <a:latin typeface="Arial"/>
                <a:cs typeface="Arial"/>
              </a:rPr>
              <a:t>: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L’Imagerie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Médicale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est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la discipline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médicale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mettant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en oeuvre les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moyens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actuels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pour observer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sur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le vivant les manifestations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internes de la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maladie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en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utilisant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des sources de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rayonnement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(pas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nécessairement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ionisant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),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externes</a:t>
            </a:r>
            <a:r>
              <a:rPr lang="en-CA" sz="2810" b="1" dirty="0" smtClean="0">
                <a:solidFill>
                  <a:srgbClr val="FFFEFF"/>
                </a:solidFill>
                <a:latin typeface="Times New Roman Bold"/>
                <a:cs typeface="Times New Roman Bold"/>
              </a:rPr>
              <a:t> ou </a:t>
            </a:r>
            <a:r>
              <a:rPr lang="en-CA" sz="2810" b="1" dirty="0" err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internalisées</a:t>
            </a:r>
            <a:endParaRPr lang="en-CA" sz="2810" b="1" dirty="0" smtClean="0">
              <a:solidFill>
                <a:srgbClr val="FFFEFF"/>
              </a:solidFill>
              <a:latin typeface="Times New Roman Bold"/>
              <a:cs typeface="Times New Roman Bold"/>
            </a:endParaRPr>
          </a:p>
          <a:p>
            <a:pPr>
              <a:lnSpc>
                <a:spcPts val="3200"/>
              </a:lnSpc>
            </a:pPr>
            <a:endParaRPr lang="en-CA" sz="2800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653136"/>
            <a:ext cx="2667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181290" y="923636"/>
            <a:ext cx="8962710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VIII.Définition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scientifique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Médicale</a:t>
            </a:r>
            <a:endParaRPr lang="en-CA" sz="3040" b="1" spc="-1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ts val="368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2600" y="2235200"/>
            <a:ext cx="8661400" cy="303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970" smtClean="0">
                <a:solidFill>
                  <a:srgbClr val="A8D6FF"/>
                </a:solidFill>
                <a:latin typeface="Times New Roman"/>
                <a:cs typeface="Times New Roman"/>
              </a:rPr>
              <a:t>•</a:t>
            </a:r>
            <a:r>
              <a:rPr lang="en-CA" sz="2710" b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 Les images produites par les techniques d’Imagerie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10" b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Médicale  doivent  donner  lieu  à  une  double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10" b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interprétation:  elles  doivent  être  décodées  en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10" b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fonction  de  la  technique  utilisée  et  interprétées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10" b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ensuite  en  fonction  de  la  situation  clinique  du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10" b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malade pour finalement fournir un diagnostic, un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10" b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élément du diagnostic, ou une évaluation de la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10" b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situation actuelle de la maladie</a:t>
            </a:r>
          </a:p>
          <a:p>
            <a:pPr>
              <a:lnSpc>
                <a:spcPts val="2800"/>
              </a:lnSpc>
            </a:pPr>
            <a:endParaRPr lang="en-CA" sz="27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2600" y="5270500"/>
            <a:ext cx="4893968" cy="11926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5"/>
              </a:lnSpc>
            </a:pPr>
            <a:r>
              <a:rPr lang="en-CA" sz="2970" dirty="0" smtClean="0">
                <a:solidFill>
                  <a:srgbClr val="A8D6FF"/>
                </a:solidFill>
                <a:latin typeface="Times New Roman"/>
                <a:cs typeface="Times New Roman"/>
              </a:rPr>
              <a:t>•</a:t>
            </a:r>
            <a:r>
              <a:rPr lang="en-CA" sz="2710" b="1" dirty="0" smtClean="0">
                <a:solidFill>
                  <a:srgbClr val="FF771E"/>
                </a:solidFill>
                <a:latin typeface="Times New Roman Bold"/>
                <a:cs typeface="Times New Roman Bold"/>
              </a:rPr>
              <a:t> On </a:t>
            </a:r>
            <a:r>
              <a:rPr lang="en-CA" sz="2710" b="1" dirty="0" err="1" smtClean="0">
                <a:solidFill>
                  <a:srgbClr val="FF771E"/>
                </a:solidFill>
                <a:latin typeface="Times New Roman Bold"/>
                <a:cs typeface="Times New Roman Bold"/>
              </a:rPr>
              <a:t>soigne</a:t>
            </a:r>
            <a:r>
              <a:rPr lang="en-CA" sz="2710" b="1" dirty="0" smtClean="0">
                <a:solidFill>
                  <a:srgbClr val="FF771E"/>
                </a:solidFill>
                <a:latin typeface="Times New Roman Bold"/>
                <a:cs typeface="Times New Roman Bold"/>
              </a:rPr>
              <a:t> un patient, on ne </a:t>
            </a:r>
          </a:p>
          <a:p>
            <a:pPr>
              <a:lnSpc>
                <a:spcPts val="3105"/>
              </a:lnSpc>
            </a:pPr>
            <a:r>
              <a:rPr lang="en-CA" sz="2710" b="1" dirty="0">
                <a:solidFill>
                  <a:srgbClr val="FF771E"/>
                </a:solidFill>
                <a:latin typeface="Times New Roman Bold"/>
                <a:cs typeface="Times New Roman Bold"/>
              </a:rPr>
              <a:t> </a:t>
            </a:r>
            <a:r>
              <a:rPr lang="en-CA" sz="2710" b="1" dirty="0" smtClean="0">
                <a:solidFill>
                  <a:srgbClr val="FF771E"/>
                </a:solidFill>
                <a:latin typeface="Times New Roman Bold"/>
                <a:cs typeface="Times New Roman Bold"/>
              </a:rPr>
              <a:t> </a:t>
            </a:r>
            <a:r>
              <a:rPr lang="en-CA" sz="2710" b="1" dirty="0" err="1" smtClean="0">
                <a:solidFill>
                  <a:srgbClr val="FF771E"/>
                </a:solidFill>
                <a:latin typeface="Times New Roman Bold"/>
                <a:cs typeface="Times New Roman Bold"/>
              </a:rPr>
              <a:t>soigne</a:t>
            </a:r>
            <a:r>
              <a:rPr lang="en-CA" sz="2710" b="1" dirty="0" smtClean="0">
                <a:solidFill>
                  <a:srgbClr val="FF771E"/>
                </a:solidFill>
                <a:latin typeface="Times New Roman Bold"/>
                <a:cs typeface="Times New Roman Bold"/>
              </a:rPr>
              <a:t> pas des images</a:t>
            </a:r>
          </a:p>
          <a:p>
            <a:pPr>
              <a:lnSpc>
                <a:spcPts val="3105"/>
              </a:lnSpc>
            </a:pPr>
            <a:endParaRPr lang="en-CA" sz="2705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87" y="4945062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723900" y="990600"/>
            <a:ext cx="6309420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IX.Les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differents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types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d’imagerie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368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2133600"/>
            <a:ext cx="6933629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70" b="1" spc="-10" dirty="0" err="1" smtClean="0">
                <a:solidFill>
                  <a:srgbClr val="92D050"/>
                </a:solidFill>
                <a:latin typeface="Arial"/>
                <a:cs typeface="Arial"/>
              </a:rPr>
              <a:t>l’imagerie</a:t>
            </a:r>
            <a:r>
              <a:rPr lang="en-CA" sz="2470" b="1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2470" b="1" spc="-10" dirty="0" err="1" smtClean="0">
                <a:solidFill>
                  <a:srgbClr val="92D050"/>
                </a:solidFill>
                <a:latin typeface="Arial"/>
                <a:cs typeface="Arial"/>
              </a:rPr>
              <a:t>isotopique</a:t>
            </a:r>
            <a:r>
              <a:rPr lang="en-CA" sz="2470" b="1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(isotopes radio-</a:t>
            </a: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actifs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; </a:t>
            </a: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ici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 la</a:t>
            </a:r>
          </a:p>
          <a:p>
            <a:pPr>
              <a:lnSpc>
                <a:spcPts val="2990"/>
              </a:lnSpc>
            </a:pPr>
            <a:endParaRPr lang="en-CA" sz="2600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514600"/>
            <a:ext cx="8229600" cy="939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470" spc="-10" smtClean="0">
                <a:solidFill>
                  <a:srgbClr val="FFFEFF"/>
                </a:solidFill>
                <a:latin typeface="Arial"/>
                <a:cs typeface="Arial"/>
              </a:rPr>
              <a:t>source radiogène est interne), avec plus récemment</a:t>
            </a:r>
            <a:r>
              <a:rPr lang="en-CA" sz="26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600" smtClean="0">
                <a:solidFill>
                  <a:srgbClr val="000000"/>
                </a:solidFill>
                <a:latin typeface="Times New Roman"/>
              </a:rPr>
            </a:br>
            <a:r>
              <a:rPr lang="en-CA" sz="2470" spc="-10" smtClean="0">
                <a:solidFill>
                  <a:srgbClr val="FFFEFF"/>
                </a:solidFill>
                <a:latin typeface="Arial"/>
                <a:cs typeface="Arial"/>
              </a:rPr>
              <a:t>le PET scan (tomographie par émission de positrons)</a:t>
            </a:r>
          </a:p>
          <a:p>
            <a:pPr>
              <a:lnSpc>
                <a:spcPts val="3200"/>
              </a:lnSpc>
            </a:pPr>
            <a:endParaRPr lang="en-CA" sz="26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3568700"/>
            <a:ext cx="5607625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70" b="1" spc="-10" dirty="0" err="1" smtClean="0">
                <a:solidFill>
                  <a:srgbClr val="92D050"/>
                </a:solidFill>
                <a:latin typeface="Arial"/>
                <a:cs typeface="Arial"/>
              </a:rPr>
              <a:t>l’échographie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 (utilisation des </a:t>
            </a: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ultrasons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2990"/>
              </a:lnSpc>
            </a:pPr>
            <a:endParaRPr lang="en-CA" sz="26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4165600"/>
            <a:ext cx="7904728" cy="20518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470" b="1" spc="-10" dirty="0" err="1" smtClean="0">
                <a:solidFill>
                  <a:srgbClr val="92D050"/>
                </a:solidFill>
                <a:latin typeface="Arial"/>
                <a:cs typeface="Arial"/>
              </a:rPr>
              <a:t>l’imagerie</a:t>
            </a:r>
            <a:r>
              <a:rPr lang="en-CA" sz="2470" b="1" spc="-10" dirty="0" smtClean="0">
                <a:solidFill>
                  <a:srgbClr val="92D050"/>
                </a:solidFill>
                <a:latin typeface="Arial"/>
                <a:cs typeface="Arial"/>
              </a:rPr>
              <a:t> par </a:t>
            </a:r>
            <a:r>
              <a:rPr lang="en-CA" sz="2470" b="1" spc="-10" dirty="0" err="1" smtClean="0">
                <a:solidFill>
                  <a:srgbClr val="92D050"/>
                </a:solidFill>
                <a:latin typeface="Arial"/>
                <a:cs typeface="Arial"/>
              </a:rPr>
              <a:t>résonance</a:t>
            </a:r>
            <a:r>
              <a:rPr lang="en-CA" sz="2470" b="1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2470" b="1" spc="-10" dirty="0" err="1" smtClean="0">
                <a:solidFill>
                  <a:srgbClr val="92D050"/>
                </a:solidFill>
                <a:latin typeface="Arial"/>
                <a:cs typeface="Arial"/>
              </a:rPr>
              <a:t>magnétique</a:t>
            </a:r>
            <a:r>
              <a:rPr lang="en-CA" sz="2470" b="1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2470" b="1" spc="-10" dirty="0" err="1" smtClean="0">
                <a:solidFill>
                  <a:srgbClr val="92D050"/>
                </a:solidFill>
                <a:latin typeface="Arial"/>
                <a:cs typeface="Arial"/>
              </a:rPr>
              <a:t>nucléaire</a:t>
            </a:r>
            <a:r>
              <a:rPr lang="en-CA" sz="2470" b="1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2470" spc="-10" dirty="0" smtClean="0">
                <a:solidFill>
                  <a:srgbClr val="92D050"/>
                </a:solidFill>
                <a:latin typeface="Arial"/>
                <a:cs typeface="Arial"/>
              </a:rPr>
              <a:t>(IRM)</a:t>
            </a:r>
            <a:r>
              <a:rPr lang="en-CA" sz="26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6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(utilisation des </a:t>
            </a: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propriétés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magnétiques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 des </a:t>
            </a: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noyaux</a:t>
            </a:r>
            <a:r>
              <a:rPr lang="en-CA" sz="26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6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d’hydrogènes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 du corps </a:t>
            </a: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placé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dans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 un champ</a:t>
            </a:r>
            <a:r>
              <a:rPr lang="en-CA" sz="26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6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70" spc="-10" dirty="0" err="1" smtClean="0">
                <a:solidFill>
                  <a:srgbClr val="FFFEFF"/>
                </a:solidFill>
                <a:latin typeface="Arial"/>
                <a:cs typeface="Arial"/>
              </a:rPr>
              <a:t>magnétique</a:t>
            </a:r>
            <a:r>
              <a:rPr lang="en-CA" sz="2470" spc="-10" dirty="0" smtClean="0">
                <a:solidFill>
                  <a:srgbClr val="FFFEFF"/>
                </a:solidFill>
                <a:latin typeface="Arial"/>
                <a:cs typeface="Arial"/>
              </a:rPr>
              <a:t> puissant)</a:t>
            </a:r>
          </a:p>
          <a:p>
            <a:pPr>
              <a:lnSpc>
                <a:spcPts val="3200"/>
              </a:lnSpc>
            </a:pPr>
            <a:endParaRPr lang="en-CA" sz="2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723900" y="254000"/>
            <a:ext cx="5771452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040" b="1" spc="-10" dirty="0" err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.Les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3040" b="1" spc="-10" dirty="0">
                <a:solidFill>
                  <a:srgbClr val="FF0000"/>
                </a:solidFill>
                <a:latin typeface="Arial"/>
                <a:cs typeface="Arial"/>
              </a:rPr>
              <a:t>different type </a:t>
            </a:r>
            <a:r>
              <a:rPr lang="en-CA" sz="3040" b="1" spc="-10" dirty="0" err="1">
                <a:solidFill>
                  <a:srgbClr val="FF0000"/>
                </a:solidFill>
                <a:latin typeface="Arial"/>
                <a:cs typeface="Arial"/>
              </a:rPr>
              <a:t>d’imagerie</a:t>
            </a:r>
            <a:r>
              <a:rPr lang="en-CA" sz="3040" b="1" spc="-1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368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927100"/>
            <a:ext cx="84455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 smtClean="0">
                <a:solidFill>
                  <a:srgbClr val="FFFEFF"/>
                </a:solidFill>
                <a:latin typeface="Arial"/>
                <a:cs typeface="Arial"/>
              </a:rPr>
              <a:t>Evolution aussi de la profession du radiologue:</a:t>
            </a:r>
          </a:p>
          <a:p>
            <a:pPr>
              <a:lnSpc>
                <a:spcPts val="322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1562100"/>
            <a:ext cx="80772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la radiologie diagnostique s’est séparée de la radiologie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thérapeutique (radiothérapie)</a:t>
            </a:r>
          </a:p>
          <a:p>
            <a:pPr>
              <a:lnSpc>
                <a:spcPts val="29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6800" y="2527300"/>
            <a:ext cx="4549643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 dirty="0" err="1" smtClean="0">
                <a:solidFill>
                  <a:srgbClr val="FFFEFF"/>
                </a:solidFill>
                <a:latin typeface="Arial"/>
                <a:cs typeface="Arial"/>
              </a:rPr>
              <a:t>elle</a:t>
            </a:r>
            <a:r>
              <a:rPr lang="en-CA" sz="2279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279" spc="-10" dirty="0" err="1" smtClean="0">
                <a:solidFill>
                  <a:srgbClr val="FFFEFF"/>
                </a:solidFill>
                <a:latin typeface="Arial"/>
                <a:cs typeface="Arial"/>
              </a:rPr>
              <a:t>s’est</a:t>
            </a:r>
            <a:r>
              <a:rPr lang="en-CA" sz="2279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279" spc="-10" dirty="0" err="1" smtClean="0">
                <a:solidFill>
                  <a:srgbClr val="FFFEFF"/>
                </a:solidFill>
                <a:latin typeface="Arial"/>
                <a:cs typeface="Arial"/>
              </a:rPr>
              <a:t>également</a:t>
            </a:r>
            <a:r>
              <a:rPr lang="en-CA" sz="2279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279" spc="-10" dirty="0" err="1" smtClean="0">
                <a:solidFill>
                  <a:srgbClr val="FFFEFF"/>
                </a:solidFill>
                <a:latin typeface="Arial"/>
                <a:cs typeface="Arial"/>
              </a:rPr>
              <a:t>séparée</a:t>
            </a:r>
            <a:r>
              <a:rPr lang="en-CA" sz="2279" spc="-10" dirty="0" smtClean="0">
                <a:solidFill>
                  <a:srgbClr val="FFFEFF"/>
                </a:solidFill>
                <a:latin typeface="Arial"/>
                <a:cs typeface="Arial"/>
              </a:rPr>
              <a:t>   de la</a:t>
            </a:r>
          </a:p>
          <a:p>
            <a:pPr>
              <a:lnSpc>
                <a:spcPts val="2760"/>
              </a:lnSpc>
            </a:pPr>
            <a:endParaRPr lang="en-CA" sz="24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6800" y="2882900"/>
            <a:ext cx="8077200" cy="2324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médecine nucléaire (dont les examens d’imagerie ont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un intérêt plus fonctionnel que morphologique) Cette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tendance va toutefois s’inverser à l’avenir, notamment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en raison de l’émergence d’imageurs hybrides,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associant techniques d’imagerie classiques et de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médecine nucléaire</a:t>
            </a:r>
          </a:p>
          <a:p>
            <a:pPr>
              <a:lnSpc>
                <a:spcPts val="29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6800" y="5308600"/>
            <a:ext cx="8077200" cy="1219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Aujourd’hui le métier de radiologue se sous-spécialise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fortement, comme dans la plupart des professions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médicales d’ailleurs</a:t>
            </a:r>
          </a:p>
          <a:p>
            <a:pPr>
              <a:lnSpc>
                <a:spcPts val="29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930400" y="304800"/>
            <a:ext cx="6117059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025"/>
              </a:lnSpc>
            </a:pPr>
            <a:r>
              <a:rPr lang="en-CA" sz="3500" dirty="0" err="1" smtClean="0">
                <a:solidFill>
                  <a:srgbClr val="FF0000"/>
                </a:solidFill>
                <a:latin typeface="Arial"/>
                <a:cs typeface="Arial"/>
              </a:rPr>
              <a:t>XI.Bref</a:t>
            </a:r>
            <a:r>
              <a:rPr lang="en-CA" sz="35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3500" dirty="0" err="1" smtClean="0">
                <a:solidFill>
                  <a:srgbClr val="FF0000"/>
                </a:solidFill>
                <a:latin typeface="Arial"/>
                <a:cs typeface="Arial"/>
              </a:rPr>
              <a:t>historique</a:t>
            </a:r>
            <a:r>
              <a:rPr lang="en-CA" sz="3500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3500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endParaRPr lang="en-CA" sz="3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ts val="4025"/>
              </a:lnSpc>
            </a:pPr>
            <a:endParaRPr lang="en-CA" sz="35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39900" y="1524000"/>
            <a:ext cx="74041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0" smtClean="0">
                <a:solidFill>
                  <a:srgbClr val="FFFEFF"/>
                </a:solidFill>
                <a:latin typeface="Arial"/>
                <a:cs typeface="Arial"/>
              </a:rPr>
              <a:t>Une histoire qui a plus de cent ans</a:t>
            </a:r>
          </a:p>
          <a:p>
            <a:pPr>
              <a:lnSpc>
                <a:spcPts val="3450"/>
              </a:lnSpc>
            </a:pPr>
            <a:endParaRPr lang="en-CA" sz="3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723900" y="342900"/>
            <a:ext cx="2596865" cy="13336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175"/>
              </a:lnSpc>
            </a:pPr>
            <a:r>
              <a:rPr lang="en-CA" sz="4500" dirty="0" err="1" smtClean="0">
                <a:solidFill>
                  <a:srgbClr val="92D050"/>
                </a:solidFill>
                <a:latin typeface="Arial"/>
                <a:cs typeface="Arial"/>
              </a:rPr>
              <a:t>Historique</a:t>
            </a:r>
            <a:endParaRPr lang="en-CA" sz="4500" dirty="0" smtClean="0">
              <a:solidFill>
                <a:srgbClr val="92D050"/>
              </a:solidFill>
              <a:latin typeface="Arial"/>
              <a:cs typeface="Arial"/>
            </a:endParaRPr>
          </a:p>
          <a:p>
            <a:pPr>
              <a:lnSpc>
                <a:spcPts val="5175"/>
              </a:lnSpc>
            </a:pPr>
            <a:endParaRPr lang="en-CA" sz="45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2000" y="1244600"/>
            <a:ext cx="8382000" cy="195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Le 8 novembre 1895 en fin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d’après-midi Wilhelm Conrad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Röntgen fait la découverte qui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mènera à la description des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rayons X</a:t>
            </a:r>
          </a:p>
          <a:p>
            <a:pPr>
              <a:lnSpc>
                <a:spcPts val="29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2000" y="3314700"/>
            <a:ext cx="838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Röntgen obtint pour sa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2000" y="3670300"/>
            <a:ext cx="83820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découverte le prix Nobel de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Physique en 1901</a:t>
            </a:r>
          </a:p>
          <a:p>
            <a:pPr>
              <a:lnSpc>
                <a:spcPts val="29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64000" y="4914900"/>
            <a:ext cx="50800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5"/>
              </a:lnSpc>
            </a:pPr>
            <a:r>
              <a:rPr lang="en-CA" sz="2185" spc="-10" smtClean="0">
                <a:solidFill>
                  <a:srgbClr val="FFFEFF"/>
                </a:solidFill>
                <a:latin typeface="Arial"/>
                <a:cs typeface="Arial"/>
              </a:rPr>
              <a:t>Un tube de Crooks tel</a:t>
            </a:r>
          </a:p>
          <a:p>
            <a:pPr>
              <a:lnSpc>
                <a:spcPts val="2645"/>
              </a:lnSpc>
            </a:pPr>
            <a:endParaRPr lang="en-CA" sz="23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64000" y="5245100"/>
            <a:ext cx="5080000" cy="1181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185" spc="-10" smtClean="0">
                <a:solidFill>
                  <a:srgbClr val="FFFEFF"/>
                </a:solidFill>
                <a:latin typeface="Arial"/>
                <a:cs typeface="Arial"/>
              </a:rPr>
              <a:t>qu’utilisé par Röntgen pour</a:t>
            </a:r>
            <a:r>
              <a:rPr lang="en-CA" sz="23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00" smtClean="0">
                <a:solidFill>
                  <a:srgbClr val="000000"/>
                </a:solidFill>
                <a:latin typeface="Times New Roman"/>
              </a:rPr>
            </a:br>
            <a:r>
              <a:rPr lang="en-CA" sz="2185" spc="-10" smtClean="0">
                <a:solidFill>
                  <a:srgbClr val="FFFEFF"/>
                </a:solidFill>
                <a:latin typeface="Arial"/>
                <a:cs typeface="Arial"/>
              </a:rPr>
              <a:t>ses expériences sur les</a:t>
            </a:r>
            <a:r>
              <a:rPr lang="en-CA" sz="23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00" smtClean="0">
                <a:solidFill>
                  <a:srgbClr val="000000"/>
                </a:solidFill>
                <a:latin typeface="Times New Roman"/>
              </a:rPr>
            </a:br>
            <a:r>
              <a:rPr lang="en-CA" sz="2185" spc="-10" smtClean="0">
                <a:solidFill>
                  <a:srgbClr val="FFFEFF"/>
                </a:solidFill>
                <a:latin typeface="Arial"/>
                <a:cs typeface="Arial"/>
              </a:rPr>
              <a:t>rayons cathodiques</a:t>
            </a:r>
          </a:p>
          <a:p>
            <a:pPr>
              <a:lnSpc>
                <a:spcPts val="2800"/>
              </a:lnSpc>
            </a:pPr>
            <a:endParaRPr lang="en-CA" sz="23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84200" y="660400"/>
            <a:ext cx="2883803" cy="14875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0" dirty="0" err="1" smtClean="0">
                <a:solidFill>
                  <a:srgbClr val="92D050"/>
                </a:solidFill>
                <a:latin typeface="Arial"/>
                <a:cs typeface="Arial"/>
              </a:rPr>
              <a:t>Historique</a:t>
            </a:r>
            <a:endParaRPr lang="en-CA" sz="5000" dirty="0" smtClean="0">
              <a:solidFill>
                <a:srgbClr val="92D050"/>
              </a:solidFill>
              <a:latin typeface="Arial"/>
              <a:cs typeface="Arial"/>
            </a:endParaRPr>
          </a:p>
          <a:p>
            <a:pPr>
              <a:lnSpc>
                <a:spcPts val="5750"/>
              </a:lnSpc>
            </a:pPr>
            <a:endParaRPr lang="en-CA" sz="50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2413000"/>
            <a:ext cx="82296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70" spc="-10" smtClean="0">
                <a:solidFill>
                  <a:srgbClr val="FFFEFF"/>
                </a:solidFill>
                <a:latin typeface="Arial"/>
                <a:cs typeface="Arial"/>
              </a:rPr>
              <a:t>La radioactivité</a:t>
            </a:r>
          </a:p>
          <a:p>
            <a:pPr>
              <a:lnSpc>
                <a:spcPts val="2990"/>
              </a:lnSpc>
            </a:pPr>
            <a:endParaRPr lang="en-CA" sz="26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70000" y="3009900"/>
            <a:ext cx="7874000" cy="1346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470" spc="-10" smtClean="0">
                <a:solidFill>
                  <a:srgbClr val="FFFEFF"/>
                </a:solidFill>
                <a:latin typeface="Arial"/>
                <a:cs typeface="Arial"/>
              </a:rPr>
              <a:t>Une autre découverte fondamentale qui aura des</a:t>
            </a:r>
            <a:r>
              <a:rPr lang="en-CA" sz="26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600" smtClean="0">
                <a:solidFill>
                  <a:srgbClr val="000000"/>
                </a:solidFill>
                <a:latin typeface="Times New Roman"/>
              </a:rPr>
            </a:br>
            <a:r>
              <a:rPr lang="en-CA" sz="2470" spc="-10" smtClean="0">
                <a:solidFill>
                  <a:srgbClr val="FFFEFF"/>
                </a:solidFill>
                <a:latin typeface="Arial"/>
                <a:cs typeface="Arial"/>
              </a:rPr>
              <a:t>conséquences majeures en Imagerie Médicale (et</a:t>
            </a:r>
            <a:r>
              <a:rPr lang="en-CA" sz="26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600" smtClean="0">
                <a:solidFill>
                  <a:srgbClr val="000000"/>
                </a:solidFill>
                <a:latin typeface="Times New Roman"/>
              </a:rPr>
            </a:br>
            <a:r>
              <a:rPr lang="en-CA" sz="2470" spc="-10" smtClean="0">
                <a:solidFill>
                  <a:srgbClr val="FFFEFF"/>
                </a:solidFill>
                <a:latin typeface="Arial"/>
                <a:cs typeface="Arial"/>
              </a:rPr>
              <a:t>en Radiothérapie) est celle de la radioactivité</a:t>
            </a:r>
          </a:p>
          <a:p>
            <a:pPr>
              <a:lnSpc>
                <a:spcPts val="3200"/>
              </a:lnSpc>
            </a:pPr>
            <a:endParaRPr lang="en-CA" sz="26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0000" y="4470400"/>
            <a:ext cx="78740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470" spc="-10" smtClean="0">
                <a:solidFill>
                  <a:srgbClr val="FFFEFF"/>
                </a:solidFill>
                <a:latin typeface="Arial"/>
                <a:cs typeface="Arial"/>
              </a:rPr>
              <a:t>Antoine-Henri Becquerel et Pierre et Marie Curie</a:t>
            </a:r>
          </a:p>
          <a:p>
            <a:pPr>
              <a:lnSpc>
                <a:spcPts val="2990"/>
              </a:lnSpc>
            </a:pPr>
            <a:endParaRPr lang="en-CA" sz="2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723900" y="520700"/>
            <a:ext cx="2883803" cy="14875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0" dirty="0" err="1" smtClean="0">
                <a:solidFill>
                  <a:srgbClr val="92D050"/>
                </a:solidFill>
                <a:latin typeface="Arial"/>
                <a:cs typeface="Arial"/>
              </a:rPr>
              <a:t>Historique</a:t>
            </a:r>
            <a:endParaRPr lang="en-CA" sz="5000" dirty="0" smtClean="0">
              <a:solidFill>
                <a:srgbClr val="92D050"/>
              </a:solidFill>
              <a:latin typeface="Arial"/>
              <a:cs typeface="Arial"/>
            </a:endParaRPr>
          </a:p>
          <a:p>
            <a:pPr>
              <a:lnSpc>
                <a:spcPts val="5750"/>
              </a:lnSpc>
            </a:pPr>
            <a:endParaRPr lang="en-CA" sz="50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22300" y="1511300"/>
            <a:ext cx="8521700" cy="2463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15"/>
              </a:lnSpc>
            </a:pPr>
            <a:r>
              <a:rPr lang="en-CA" sz="2279" smtClean="0">
                <a:solidFill>
                  <a:srgbClr val="FFFEFF"/>
                </a:solidFill>
                <a:latin typeface="Arial"/>
                <a:cs typeface="Arial"/>
              </a:rPr>
              <a:t>Becquerel constata que, comme les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mtClean="0">
                <a:solidFill>
                  <a:srgbClr val="FFFEFF"/>
                </a:solidFill>
                <a:latin typeface="Arial"/>
                <a:cs typeface="Arial"/>
              </a:rPr>
              <a:t>rayons  X,  le  rayonnement  de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l’uranium était capable d’ioniser l’air à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mtClean="0">
                <a:solidFill>
                  <a:srgbClr val="FFFEFF"/>
                </a:solidFill>
                <a:latin typeface="Arial"/>
                <a:cs typeface="Arial"/>
              </a:rPr>
              <a:t>plusieurs mètres et de provoquer la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mtClean="0">
                <a:solidFill>
                  <a:srgbClr val="FFFEFF"/>
                </a:solidFill>
                <a:latin typeface="Arial"/>
                <a:cs typeface="Arial"/>
              </a:rPr>
              <a:t>décharge  d’un  électromètre.  Il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mtClean="0">
                <a:solidFill>
                  <a:srgbClr val="FFFEFF"/>
                </a:solidFill>
                <a:latin typeface="Arial"/>
                <a:cs typeface="Arial"/>
              </a:rPr>
              <a:t>s’agissait  donc  de  rayonnements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90" b="1" smtClean="0">
                <a:solidFill>
                  <a:srgbClr val="FFFEFF"/>
                </a:solidFill>
                <a:latin typeface="Times New Roman Bold"/>
                <a:cs typeface="Times New Roman Bold"/>
              </a:rPr>
              <a:t>ionisants</a:t>
            </a:r>
            <a:r>
              <a:rPr lang="en-CA" sz="2279" smtClean="0">
                <a:solidFill>
                  <a:srgbClr val="FFFEFF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ts val="261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4064000"/>
            <a:ext cx="8521700" cy="2463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15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Marie Curie démontrera en utilisant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un électromètre mis au point par son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mari Pierre Curie, que la radioactivité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était une propriété de l’élément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uranium et non de la structure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chimique dans laquelle il se trouvait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ou des facteurs physiques l’entourant</a:t>
            </a:r>
          </a:p>
          <a:p>
            <a:pPr>
              <a:lnSpc>
                <a:spcPts val="261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219200" y="3048000"/>
            <a:ext cx="79248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500" smtClean="0">
                <a:solidFill>
                  <a:srgbClr val="FFFEFF"/>
                </a:solidFill>
                <a:latin typeface="Arial"/>
                <a:cs typeface="Arial"/>
              </a:rPr>
              <a:t>Lien internet pour le syllabus et les présentations:</a:t>
            </a:r>
          </a:p>
          <a:p>
            <a:pPr>
              <a:lnSpc>
                <a:spcPts val="2875"/>
              </a:lnSpc>
            </a:pPr>
            <a:endParaRPr lang="en-CA" sz="25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9200" y="3416300"/>
            <a:ext cx="3212418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2500" dirty="0" smtClean="0">
                <a:solidFill>
                  <a:srgbClr val="00FCFF"/>
                </a:solidFill>
                <a:latin typeface="Arial"/>
                <a:cs typeface="Arial"/>
              </a:rPr>
              <a:t>samiroc76@hotmail.fr</a:t>
            </a:r>
          </a:p>
          <a:p>
            <a:pPr>
              <a:lnSpc>
                <a:spcPts val="3000"/>
              </a:lnSpc>
            </a:pPr>
            <a:endParaRPr lang="en-CA" sz="25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584200" y="660400"/>
            <a:ext cx="2883803" cy="14875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750"/>
              </a:lnSpc>
            </a:pPr>
            <a:r>
              <a:rPr lang="en-CA" sz="5000" dirty="0" err="1" smtClean="0">
                <a:solidFill>
                  <a:srgbClr val="92D050"/>
                </a:solidFill>
                <a:latin typeface="Arial"/>
                <a:cs typeface="Arial"/>
              </a:rPr>
              <a:t>Historique</a:t>
            </a:r>
            <a:endParaRPr lang="en-CA" sz="5000" dirty="0" smtClean="0">
              <a:solidFill>
                <a:srgbClr val="92D050"/>
              </a:solidFill>
              <a:latin typeface="Arial"/>
              <a:cs typeface="Arial"/>
            </a:endParaRPr>
          </a:p>
          <a:p>
            <a:pPr>
              <a:lnSpc>
                <a:spcPts val="5750"/>
              </a:lnSpc>
            </a:pPr>
            <a:endParaRPr lang="en-CA" sz="50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2095500"/>
            <a:ext cx="8229600" cy="143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CA" sz="2660" smtClean="0">
                <a:solidFill>
                  <a:srgbClr val="FFFEFF"/>
                </a:solidFill>
                <a:latin typeface="Arial"/>
                <a:cs typeface="Arial"/>
              </a:rPr>
              <a:t>En 1903 les Curie recevront avec Becquerel le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660" smtClean="0">
                <a:solidFill>
                  <a:srgbClr val="FFFEFF"/>
                </a:solidFill>
                <a:latin typeface="Arial"/>
                <a:cs typeface="Arial"/>
              </a:rPr>
              <a:t>Prix Nobel de Physique. En 1911, Marie Curie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660" spc="-10" smtClean="0">
                <a:solidFill>
                  <a:srgbClr val="FFFEFF"/>
                </a:solidFill>
                <a:latin typeface="Arial"/>
                <a:cs typeface="Arial"/>
              </a:rPr>
              <a:t>recevra également le Prix Nobel de Chimie.</a:t>
            </a:r>
          </a:p>
          <a:p>
            <a:pPr>
              <a:lnSpc>
                <a:spcPts val="340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3606800"/>
            <a:ext cx="8229600" cy="2298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CA" sz="2660" smtClean="0">
                <a:solidFill>
                  <a:srgbClr val="FFFEFF"/>
                </a:solidFill>
                <a:latin typeface="Arial"/>
                <a:cs typeface="Arial"/>
              </a:rPr>
              <a:t>Pierre et Marie Curie ont décrit les effets de la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660" smtClean="0">
                <a:solidFill>
                  <a:srgbClr val="FFFEFF"/>
                </a:solidFill>
                <a:latin typeface="Arial"/>
                <a:cs typeface="Arial"/>
              </a:rPr>
              <a:t>radioactivité  sur  les  organismes  vivants;  ces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660" smtClean="0">
                <a:solidFill>
                  <a:srgbClr val="FFFEFF"/>
                </a:solidFill>
                <a:latin typeface="Arial"/>
                <a:cs typeface="Arial"/>
              </a:rPr>
              <a:t>expériences  ont  rapidement  mené  à  la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660" smtClean="0">
                <a:solidFill>
                  <a:srgbClr val="FFFEFF"/>
                </a:solidFill>
                <a:latin typeface="Arial"/>
                <a:cs typeface="Arial"/>
              </a:rPr>
              <a:t>description  des  effets  nocifs  mais  aussi  des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660" spc="-10" smtClean="0">
                <a:solidFill>
                  <a:srgbClr val="FFFEFF"/>
                </a:solidFill>
                <a:latin typeface="Arial"/>
                <a:cs typeface="Arial"/>
              </a:rPr>
              <a:t>possibilités d’utilisation thérapeutique.</a:t>
            </a:r>
          </a:p>
          <a:p>
            <a:pPr>
              <a:lnSpc>
                <a:spcPts val="340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723900" y="965200"/>
            <a:ext cx="6439263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 dirty="0" err="1" smtClean="0">
                <a:solidFill>
                  <a:srgbClr val="FF0000"/>
                </a:solidFill>
                <a:latin typeface="Arial"/>
                <a:cs typeface="Arial"/>
              </a:rPr>
              <a:t>XI.Bref</a:t>
            </a:r>
            <a:r>
              <a:rPr lang="en-CA" sz="28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dirty="0" err="1" smtClean="0">
                <a:solidFill>
                  <a:srgbClr val="FF0000"/>
                </a:solidFill>
                <a:latin typeface="Arial"/>
                <a:cs typeface="Arial"/>
              </a:rPr>
              <a:t>historique</a:t>
            </a:r>
            <a:r>
              <a:rPr lang="en-CA" sz="2800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2800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r>
              <a:rPr lang="en-CA" sz="28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dirty="0" err="1" smtClean="0">
                <a:solidFill>
                  <a:srgbClr val="FF0000"/>
                </a:solidFill>
                <a:latin typeface="Arial"/>
                <a:cs typeface="Arial"/>
              </a:rPr>
              <a:t>médicale</a:t>
            </a:r>
            <a:endParaRPr lang="en-CA" sz="28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ts val="3220"/>
              </a:lnSpc>
            </a:pP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54100" y="2235200"/>
            <a:ext cx="8089900" cy="3924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75"/>
              </a:lnSpc>
              <a:tabLst>
                <a:tab pos="5651500" algn="l"/>
              </a:tabLst>
            </a:pP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Plusieurs pionniers de la radiologie	(qui étaient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également radiothérapeutes) furent, en particulier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aux Etats-Unis, des ingénieurs ou photographes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qui  ont  étudié  la  médecine  dans  un  second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temps  afin  d’acquérir  les  compétences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nécessaires  à  l’exercice  de  la  radiologie.  Dès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1896 les cabinets de radiologie se multiplièrent, et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les rayons X devinrent également des objets de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foire ou des accessoires utilisés notamment dans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les magasins de chaussures !</a:t>
            </a:r>
          </a:p>
          <a:p>
            <a:pPr>
              <a:lnSpc>
                <a:spcPts val="2975"/>
              </a:lnSpc>
            </a:pPr>
            <a:endParaRPr lang="en-CA" sz="27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" y="279400"/>
            <a:ext cx="6928179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XI.Bref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historique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médicale</a:t>
            </a:r>
            <a:endParaRPr lang="en-CA" sz="2800" b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ts val="3220"/>
              </a:lnSpc>
            </a:pPr>
            <a:endParaRPr lang="en-CA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723900" y="431800"/>
            <a:ext cx="6928179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 b="1" dirty="0" err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I.Bref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historique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médicale</a:t>
            </a:r>
            <a:endParaRPr lang="en-CA" sz="2800" b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ts val="3220"/>
              </a:lnSpc>
            </a:pPr>
            <a:endParaRPr lang="en-CA" sz="28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10000" y="3683000"/>
            <a:ext cx="53340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10" b="1" smtClean="0">
                <a:solidFill>
                  <a:srgbClr val="FFFEFF"/>
                </a:solidFill>
                <a:latin typeface="Arial Bold"/>
                <a:cs typeface="Arial Bold"/>
              </a:rPr>
              <a:t>Un  fluoroscope  pour</a:t>
            </a:r>
          </a:p>
          <a:p>
            <a:pPr>
              <a:lnSpc>
                <a:spcPts val="322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10000" y="4089400"/>
            <a:ext cx="5334000" cy="177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2810" b="1" smtClean="0">
                <a:solidFill>
                  <a:srgbClr val="FFFEFF"/>
                </a:solidFill>
                <a:latin typeface="Arial Bold"/>
                <a:cs typeface="Arial Bold"/>
              </a:rPr>
              <a:t>magasin de chaussures: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810" b="1" smtClean="0">
                <a:solidFill>
                  <a:srgbClr val="FFFEFF"/>
                </a:solidFill>
                <a:latin typeface="Arial Bold"/>
                <a:cs typeface="Arial Bold"/>
              </a:rPr>
              <a:t>mettez  le  pied,  les  RX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810" b="1" smtClean="0">
                <a:solidFill>
                  <a:srgbClr val="FFFEFF"/>
                </a:solidFill>
                <a:latin typeface="Arial Bold"/>
                <a:cs typeface="Arial Bold"/>
              </a:rPr>
              <a:t>vous  montrent  la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810" b="1" smtClean="0">
                <a:solidFill>
                  <a:srgbClr val="FFFEFF"/>
                </a:solidFill>
                <a:latin typeface="Arial Bold"/>
                <a:cs typeface="Arial Bold"/>
              </a:rPr>
              <a:t>pointure !</a:t>
            </a:r>
          </a:p>
          <a:p>
            <a:pPr>
              <a:lnSpc>
                <a:spcPts val="320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723900" y="660400"/>
            <a:ext cx="6928179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 b="1" dirty="0" err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I.Bref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historique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médicale</a:t>
            </a:r>
            <a:endParaRPr lang="en-CA" sz="2800" b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ts val="3220"/>
              </a:lnSpc>
            </a:pPr>
            <a:endParaRPr lang="en-CA" sz="2800" b="1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54100" y="2070100"/>
            <a:ext cx="8089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il a fallu attendre les années 40 avant qu’on ne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4100" y="2413000"/>
            <a:ext cx="8089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commence à se préoccuper de l’effet possible sur la</a:t>
            </a:r>
          </a:p>
          <a:p>
            <a:pPr>
              <a:lnSpc>
                <a:spcPts val="256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4100" y="2755900"/>
            <a:ext cx="8089900" cy="179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population et de la radioprotection du malade. Pourtant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les effets d’exposition prolongée aux rayons (par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exemple pour une radiographie de crâne dans les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premières années des rayons X) pouvaient être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impressionnants</a:t>
            </a:r>
          </a:p>
          <a:p>
            <a:pPr>
              <a:lnSpc>
                <a:spcPts val="26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4100" y="4622800"/>
            <a:ext cx="8089900" cy="180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25"/>
              </a:lnSpc>
            </a:pP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il a fallu attendre les années 50 pour que les machines à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rayons X soient interdites dans les magasins de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chaussures où on s’est rendu compte que l’exposition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répétée des enfants constituait un réel risque, de même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279" spc="-10" smtClean="0">
                <a:solidFill>
                  <a:srgbClr val="FFFEFF"/>
                </a:solidFill>
                <a:latin typeface="Arial"/>
                <a:cs typeface="Arial"/>
              </a:rPr>
              <a:t>que l’exposition des vendeuses!</a:t>
            </a:r>
          </a:p>
          <a:p>
            <a:pPr>
              <a:lnSpc>
                <a:spcPts val="262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0100" y="508000"/>
            <a:ext cx="6928179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0" b="1" dirty="0" err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I.Bref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historique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r>
              <a:rPr lang="en-CA" sz="28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2800" b="1" dirty="0" err="1" smtClean="0">
                <a:solidFill>
                  <a:srgbClr val="FF0000"/>
                </a:solidFill>
                <a:latin typeface="Arial"/>
                <a:cs typeface="Arial"/>
              </a:rPr>
              <a:t>médicale</a:t>
            </a:r>
            <a:endParaRPr lang="en-CA" sz="2800" b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ts val="3220"/>
              </a:lnSpc>
            </a:pPr>
            <a:endParaRPr lang="en-CA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4" y="116632"/>
            <a:ext cx="8875828" cy="76944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CA" sz="3600" spc="-10" dirty="0" err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CA" sz="3600" spc="-10" dirty="0" err="1" smtClean="0">
                <a:solidFill>
                  <a:srgbClr val="FF0000"/>
                </a:solidFill>
                <a:latin typeface="Arial"/>
                <a:cs typeface="Arial"/>
              </a:rPr>
              <a:t>II.La</a:t>
            </a:r>
            <a:r>
              <a:rPr lang="en-CA" sz="3600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3600" spc="-10" dirty="0" err="1" smtClean="0">
                <a:solidFill>
                  <a:srgbClr val="FF0000"/>
                </a:solidFill>
                <a:latin typeface="Arial"/>
                <a:cs typeface="Arial"/>
              </a:rPr>
              <a:t>radiographie</a:t>
            </a:r>
            <a:r>
              <a:rPr lang="en-CA" sz="3600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CA" sz="3600" spc="-10" dirty="0" err="1" smtClean="0">
                <a:solidFill>
                  <a:srgbClr val="FF0000"/>
                </a:solidFill>
                <a:latin typeface="Arial"/>
                <a:cs typeface="Arial"/>
              </a:rPr>
              <a:t>bucco-dentaire</a:t>
            </a:r>
            <a:r>
              <a:rPr lang="en-CA" sz="3600" spc="-10" dirty="0" smtClean="0">
                <a:solidFill>
                  <a:srgbClr val="FF0000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6000"/>
              </a:lnSpc>
            </a:pP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La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radiologie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est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un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élément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essentiel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de la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médecine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dentaire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.Elle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offre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plusieurs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options </a:t>
            </a:r>
          </a:p>
          <a:p>
            <a:pPr>
              <a:lnSpc>
                <a:spcPts val="6000"/>
              </a:lnSpc>
            </a:pP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pour 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visionner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l’extérieur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et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l’intérieur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de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votre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bouche (dents et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racines,masse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osseuse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et </a:t>
            </a:r>
          </a:p>
          <a:p>
            <a:pPr>
              <a:lnSpc>
                <a:spcPts val="6000"/>
              </a:lnSpc>
            </a:pP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machoires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).De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plus,elle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permet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de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dépister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des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lésions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et des anomalies qui ne peuvent pas</a:t>
            </a:r>
          </a:p>
          <a:p>
            <a:pPr>
              <a:lnSpc>
                <a:spcPts val="6000"/>
              </a:lnSpc>
            </a:pP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Etre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décelées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 par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votre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dentiste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lors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d’un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examen</a:t>
            </a:r>
            <a:r>
              <a:rPr lang="en-CA" sz="1600" b="1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b="1" spc="-10" dirty="0" err="1" smtClean="0">
                <a:solidFill>
                  <a:srgbClr val="FFFEFF"/>
                </a:solidFill>
                <a:latin typeface="Arial"/>
                <a:cs typeface="Arial"/>
              </a:rPr>
              <a:t>clinique</a:t>
            </a: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6000"/>
              </a:lnSpc>
            </a:pPr>
            <a:r>
              <a:rPr lang="en-CA" sz="1600" spc="-10" dirty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     Les caries entre les dents</a:t>
            </a:r>
          </a:p>
          <a:p>
            <a:pPr>
              <a:lnSpc>
                <a:spcPts val="6000"/>
              </a:lnSpc>
            </a:pP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      Le </a:t>
            </a:r>
            <a:r>
              <a:rPr lang="en-CA" sz="1600" spc="-10" dirty="0" err="1" smtClean="0">
                <a:solidFill>
                  <a:srgbClr val="FFFEFF"/>
                </a:solidFill>
                <a:latin typeface="Arial"/>
                <a:cs typeface="Arial"/>
              </a:rPr>
              <a:t>degré</a:t>
            </a: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de </a:t>
            </a:r>
            <a:r>
              <a:rPr lang="en-CA" sz="1600" spc="-10" dirty="0" err="1" smtClean="0">
                <a:solidFill>
                  <a:srgbClr val="FFFEFF"/>
                </a:solidFill>
                <a:latin typeface="Arial"/>
                <a:cs typeface="Arial"/>
              </a:rPr>
              <a:t>perte</a:t>
            </a: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spc="-10" dirty="0" err="1" smtClean="0">
                <a:solidFill>
                  <a:srgbClr val="FFFEFF"/>
                </a:solidFill>
                <a:latin typeface="Arial"/>
                <a:cs typeface="Arial"/>
              </a:rPr>
              <a:t>osseuse</a:t>
            </a:r>
            <a:endParaRPr lang="en-CA" sz="1600" spc="-10" dirty="0" smtClean="0">
              <a:solidFill>
                <a:srgbClr val="FFFEFF"/>
              </a:solidFill>
              <a:latin typeface="Arial"/>
              <a:cs typeface="Arial"/>
            </a:endParaRPr>
          </a:p>
          <a:p>
            <a:pPr>
              <a:lnSpc>
                <a:spcPts val="6000"/>
              </a:lnSpc>
            </a:pP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      La presence </a:t>
            </a:r>
            <a:r>
              <a:rPr lang="en-CA" sz="1600" spc="-10" dirty="0" err="1" smtClean="0">
                <a:solidFill>
                  <a:srgbClr val="FFFEFF"/>
                </a:solidFill>
                <a:latin typeface="Arial"/>
                <a:cs typeface="Arial"/>
              </a:rPr>
              <a:t>d’infection</a:t>
            </a: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spc="-10" dirty="0" err="1" smtClean="0">
                <a:solidFill>
                  <a:srgbClr val="FFFEFF"/>
                </a:solidFill>
                <a:latin typeface="Arial"/>
                <a:cs typeface="Arial"/>
              </a:rPr>
              <a:t>chronique</a:t>
            </a: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ts val="6000"/>
              </a:lnSpc>
            </a:pP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         Les </a:t>
            </a:r>
            <a:r>
              <a:rPr lang="en-CA" sz="1600" spc="-10" dirty="0" err="1" smtClean="0">
                <a:solidFill>
                  <a:srgbClr val="FFFEFF"/>
                </a:solidFill>
                <a:latin typeface="Arial"/>
                <a:cs typeface="Arial"/>
              </a:rPr>
              <a:t>kyste,tumeurs,abcès</a:t>
            </a: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600" spc="-10" dirty="0" err="1" smtClean="0">
                <a:solidFill>
                  <a:srgbClr val="FFFEFF"/>
                </a:solidFill>
                <a:latin typeface="Arial"/>
                <a:cs typeface="Arial"/>
              </a:rPr>
              <a:t>implants,utile</a:t>
            </a: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pour les </a:t>
            </a:r>
            <a:r>
              <a:rPr lang="en-CA" sz="1600" spc="-10" dirty="0" err="1" smtClean="0">
                <a:solidFill>
                  <a:srgbClr val="FFFEFF"/>
                </a:solidFill>
                <a:latin typeface="Arial"/>
                <a:cs typeface="Arial"/>
              </a:rPr>
              <a:t>traitements</a:t>
            </a:r>
            <a:r>
              <a:rPr lang="en-CA" sz="1600" spc="-10" dirty="0" smtClean="0">
                <a:solidFill>
                  <a:srgbClr val="FFFEFF"/>
                </a:solidFill>
                <a:latin typeface="Arial"/>
                <a:cs typeface="Arial"/>
              </a:rPr>
              <a:t> canalaires</a:t>
            </a:r>
          </a:p>
          <a:p>
            <a:pPr>
              <a:lnSpc>
                <a:spcPts val="6000"/>
              </a:lnSpc>
            </a:pPr>
            <a:endParaRPr lang="en-CA" sz="5000" dirty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3968" y="4581128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0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260648"/>
            <a:ext cx="8520281" cy="69249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CA" sz="4750" spc="-10" dirty="0" err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CA" sz="4750" spc="-10" dirty="0" err="1" smtClean="0">
                <a:solidFill>
                  <a:srgbClr val="FF0000"/>
                </a:solidFill>
                <a:latin typeface="Arial"/>
                <a:cs typeface="Arial"/>
              </a:rPr>
              <a:t>III.Conclusion</a:t>
            </a:r>
            <a:r>
              <a:rPr lang="en-CA" sz="4750" spc="-10" dirty="0" smtClean="0">
                <a:solidFill>
                  <a:srgbClr val="FF0000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6000"/>
              </a:lnSpc>
            </a:pP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L’imagerie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en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génèral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et la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radiographie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dentaire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en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particulier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ont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connu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de </a:t>
            </a:r>
          </a:p>
          <a:p>
            <a:pPr>
              <a:lnSpc>
                <a:spcPts val="6000"/>
              </a:lnSpc>
            </a:pP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grandes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innovations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depuis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quelques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années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.,</a:t>
            </a:r>
          </a:p>
          <a:p>
            <a:pPr>
              <a:lnSpc>
                <a:spcPts val="6000"/>
              </a:lnSpc>
            </a:pP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Lorsqu’une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anomalie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dentaire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est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suspectée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les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examens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radiologiques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ts val="6000"/>
              </a:lnSpc>
            </a:pP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Standrds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sont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pratiqusés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(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Examens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complementaires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) ,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mais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si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le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praticien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se </a:t>
            </a:r>
          </a:p>
          <a:p>
            <a:pPr>
              <a:lnSpc>
                <a:spcPts val="6000"/>
              </a:lnSpc>
            </a:pP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trouve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devant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une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pathologie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lourde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ou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lorsque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le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cas</a:t>
            </a:r>
            <a:endParaRPr lang="en-CA" b="1" spc="-1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6000"/>
              </a:lnSpc>
            </a:pP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l’interpelle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d’autres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explorations </a:t>
            </a:r>
            <a:r>
              <a:rPr lang="en-CA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radiologques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ts val="6000"/>
              </a:lnSpc>
            </a:pP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peuvent etre </a:t>
            </a:r>
            <a:r>
              <a:rPr lang="en-CA" b="1" spc="-10" smtClean="0">
                <a:solidFill>
                  <a:schemeClr val="bg1"/>
                </a:solidFill>
                <a:latin typeface="Arial"/>
                <a:cs typeface="Arial"/>
              </a:rPr>
              <a:t>demandés</a:t>
            </a:r>
            <a:r>
              <a:rPr lang="en-CA" b="1" spc="-1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ts val="6000"/>
              </a:lnSpc>
            </a:pPr>
            <a:endParaRPr lang="en-CA" sz="5000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-243408"/>
            <a:ext cx="27813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388" y="4581128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9200" y="332656"/>
            <a:ext cx="6663106" cy="65402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2500" dirty="0" smtClean="0">
                <a:solidFill>
                  <a:srgbClr val="00FCFF"/>
                </a:solidFill>
                <a:latin typeface="Arial"/>
                <a:cs typeface="Arial"/>
              </a:rPr>
              <a:t>Plan du </a:t>
            </a:r>
            <a:r>
              <a:rPr lang="en-CA" sz="2500" dirty="0" err="1" smtClean="0">
                <a:solidFill>
                  <a:srgbClr val="00FCFF"/>
                </a:solidFill>
                <a:latin typeface="Arial"/>
                <a:cs typeface="Arial"/>
              </a:rPr>
              <a:t>cours</a:t>
            </a:r>
            <a:r>
              <a:rPr lang="en-CA" sz="2500" dirty="0" smtClean="0">
                <a:solidFill>
                  <a:srgbClr val="00FCFF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3000"/>
              </a:lnSpc>
            </a:pP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I. Introduction</a:t>
            </a:r>
          </a:p>
          <a:p>
            <a:pPr>
              <a:lnSpc>
                <a:spcPts val="3000"/>
              </a:lnSpc>
            </a:pP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II.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Définition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de la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radiologie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III.Définition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de la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radiographie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IV.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Qu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’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est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ce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qu’une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image</a:t>
            </a:r>
          </a:p>
          <a:p>
            <a:pPr>
              <a:lnSpc>
                <a:spcPts val="3000"/>
              </a:lnSpc>
            </a:pPr>
            <a:r>
              <a:rPr lang="en-CA" sz="2500" dirty="0" err="1">
                <a:solidFill>
                  <a:schemeClr val="bg1"/>
                </a:solidFill>
                <a:latin typeface="Arial"/>
                <a:cs typeface="Arial"/>
              </a:rPr>
              <a:t>V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.Définition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de 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l’imagerie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ts val="3000"/>
              </a:lnSpc>
            </a:pP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VI.Définition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scientifique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de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l’imagerie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médicale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VII. Les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differents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types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d’imagerie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3000"/>
              </a:lnSpc>
            </a:pPr>
            <a:r>
              <a:rPr lang="en-CA" sz="2500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-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L’imagerie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isotopique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en-CA" sz="25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 -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L’ecographie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  -IRM</a:t>
            </a:r>
          </a:p>
          <a:p>
            <a:pPr>
              <a:lnSpc>
                <a:spcPts val="3000"/>
              </a:lnSpc>
            </a:pP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VIII.Bref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historique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de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l’imagerie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IX.La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radiographie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bucco-dentaire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en-CA" sz="2500" dirty="0" err="1">
                <a:solidFill>
                  <a:schemeClr val="bg1"/>
                </a:solidFill>
                <a:latin typeface="Arial"/>
                <a:cs typeface="Arial"/>
              </a:rPr>
              <a:t>X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.Conclusion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endParaRPr lang="en-CA" sz="2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723900" y="990600"/>
            <a:ext cx="2608086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I.Introduction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3680"/>
              </a:lnSpc>
            </a:pP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2146300"/>
            <a:ext cx="82296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Le terme “imagerie médicale” remplace aujourd’hui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les appellations “radiologie” ou “radiodiagnostic”.</a:t>
            </a:r>
          </a:p>
          <a:p>
            <a:pPr>
              <a:lnSpc>
                <a:spcPts val="3000"/>
              </a:lnSpc>
            </a:pPr>
            <a:endParaRPr lang="en-CA" sz="27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3124200"/>
            <a:ext cx="8229600" cy="279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80"/>
              </a:lnSpc>
            </a:pP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la discipline s’est profondément transformée non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seulement suite aux très importants progrès de la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technologie en matière de rayons X, mais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également suite à l’apparition de multiples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nouvelles méthodes qui ne reposent plus sur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l’utilisation de rayons X produits par un tube</a:t>
            </a:r>
            <a:r>
              <a:rPr lang="en-CA" sz="27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00" smtClean="0">
                <a:solidFill>
                  <a:srgbClr val="000000"/>
                </a:solidFill>
                <a:latin typeface="Times New Roman"/>
              </a:rPr>
            </a:br>
            <a:r>
              <a:rPr lang="en-CA" sz="2700" smtClean="0">
                <a:solidFill>
                  <a:srgbClr val="FFFEFF"/>
                </a:solidFill>
                <a:latin typeface="Arial"/>
                <a:cs typeface="Arial"/>
              </a:rPr>
              <a:t>radiogène</a:t>
            </a:r>
          </a:p>
          <a:p>
            <a:pPr>
              <a:lnSpc>
                <a:spcPts val="2980"/>
              </a:lnSpc>
            </a:pPr>
            <a:endParaRPr lang="en-CA" sz="270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39403"/>
            <a:ext cx="326707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3528" y="346657"/>
            <a:ext cx="8672246" cy="230832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4000" dirty="0" err="1" smtClean="0">
                <a:solidFill>
                  <a:srgbClr val="FF0000"/>
                </a:solidFill>
                <a:latin typeface="Arial"/>
                <a:cs typeface="Arial"/>
              </a:rPr>
              <a:t>II.Definition</a:t>
            </a:r>
            <a:r>
              <a:rPr lang="en-CA" sz="4000" dirty="0" smtClean="0">
                <a:solidFill>
                  <a:srgbClr val="FF0000"/>
                </a:solidFill>
                <a:latin typeface="Arial"/>
                <a:cs typeface="Arial"/>
              </a:rPr>
              <a:t> de la </a:t>
            </a:r>
            <a:r>
              <a:rPr lang="en-CA" sz="4000" dirty="0" err="1" smtClean="0">
                <a:solidFill>
                  <a:srgbClr val="FF0000"/>
                </a:solidFill>
                <a:latin typeface="Arial"/>
                <a:cs typeface="Arial"/>
              </a:rPr>
              <a:t>radiologie</a:t>
            </a:r>
            <a:r>
              <a:rPr lang="en-CA" sz="4000" dirty="0" smtClean="0">
                <a:solidFill>
                  <a:srgbClr val="FF0000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3000"/>
              </a:lnSpc>
            </a:pP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fr-FR" sz="2500" dirty="0">
                <a:solidFill>
                  <a:schemeClr val="bg1"/>
                </a:solidFill>
                <a:latin typeface="Arial"/>
                <a:cs typeface="Arial"/>
              </a:rPr>
              <a:t>Spécialité médicale qui utilise des rayons X ou des ultrasons </a:t>
            </a:r>
            <a:endParaRPr lang="fr-FR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fr-FR" sz="2500" dirty="0" smtClean="0">
                <a:solidFill>
                  <a:schemeClr val="bg1"/>
                </a:solidFill>
                <a:latin typeface="Arial"/>
                <a:cs typeface="Arial"/>
              </a:rPr>
              <a:t>pour </a:t>
            </a:r>
            <a:r>
              <a:rPr lang="fr-FR" sz="2500" dirty="0">
                <a:solidFill>
                  <a:schemeClr val="bg1"/>
                </a:solidFill>
                <a:latin typeface="Arial"/>
                <a:cs typeface="Arial"/>
              </a:rPr>
              <a:t>obtenir des images d’une partie du corps ou des </a:t>
            </a:r>
            <a:endParaRPr lang="fr-FR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fr-FR" sz="2500" dirty="0" smtClean="0">
                <a:solidFill>
                  <a:schemeClr val="bg1"/>
                </a:solidFill>
                <a:latin typeface="Arial"/>
                <a:cs typeface="Arial"/>
              </a:rPr>
              <a:t>organes </a:t>
            </a:r>
            <a:r>
              <a:rPr lang="fr-FR" sz="2500" dirty="0">
                <a:solidFill>
                  <a:schemeClr val="bg1"/>
                </a:solidFill>
                <a:latin typeface="Arial"/>
                <a:cs typeface="Arial"/>
              </a:rPr>
              <a:t>(radiographie, échographie, scanner, IRM).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endParaRPr lang="en-CA" sz="2500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2505074"/>
            <a:ext cx="2750418" cy="222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43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9552" y="332656"/>
            <a:ext cx="8215365" cy="346248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3600" dirty="0" err="1" smtClean="0">
                <a:solidFill>
                  <a:srgbClr val="FF0000"/>
                </a:solidFill>
                <a:latin typeface="Arial"/>
                <a:cs typeface="Arial"/>
              </a:rPr>
              <a:t>III.Definition</a:t>
            </a:r>
            <a:r>
              <a:rPr lang="en-CA" sz="3600" dirty="0" smtClean="0">
                <a:solidFill>
                  <a:srgbClr val="FF0000"/>
                </a:solidFill>
                <a:latin typeface="Arial"/>
                <a:cs typeface="Arial"/>
              </a:rPr>
              <a:t> de la </a:t>
            </a:r>
            <a:r>
              <a:rPr lang="en-CA" sz="3600" dirty="0" err="1" smtClean="0">
                <a:solidFill>
                  <a:srgbClr val="FF0000"/>
                </a:solidFill>
                <a:latin typeface="Arial"/>
                <a:cs typeface="Arial"/>
              </a:rPr>
              <a:t>radiographie</a:t>
            </a:r>
            <a:endParaRPr lang="en-CA" sz="36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C’est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un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examen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d’imagerie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médicale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qui utilise les </a:t>
            </a:r>
          </a:p>
          <a:p>
            <a:pPr>
              <a:lnSpc>
                <a:spcPts val="3000"/>
              </a:lnSpc>
            </a:pP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rayons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X pour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visualiser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des parties du crops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humain</a:t>
            </a: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(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Os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, dents…)</a:t>
            </a:r>
          </a:p>
          <a:p>
            <a:pPr>
              <a:lnSpc>
                <a:spcPts val="3000"/>
              </a:lnSpc>
            </a:pP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En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fait,le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terme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de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radiologie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est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aboli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et on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parle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dirty="0" err="1" smtClean="0">
                <a:solidFill>
                  <a:schemeClr val="bg1"/>
                </a:solidFill>
                <a:latin typeface="Arial"/>
                <a:cs typeface="Arial"/>
              </a:rPr>
              <a:t>aujourdhui</a:t>
            </a:r>
            <a:r>
              <a:rPr lang="en-CA" sz="25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CA" sz="2500" b="1" dirty="0" err="1" smtClean="0">
                <a:solidFill>
                  <a:schemeClr val="bg1"/>
                </a:solidFill>
                <a:latin typeface="Arial"/>
                <a:cs typeface="Arial"/>
              </a:rPr>
              <a:t>d’Imagerie</a:t>
            </a:r>
            <a:r>
              <a:rPr lang="en-CA" sz="2500" b="1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ts val="3000"/>
              </a:lnSpc>
            </a:pPr>
            <a:endParaRPr lang="en-CA" sz="25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ts val="3000"/>
              </a:lnSpc>
            </a:pPr>
            <a:endParaRPr lang="en-CA" sz="2500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170218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723900" y="431800"/>
            <a:ext cx="5333961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0" b="1" dirty="0" err="1" smtClean="0">
                <a:solidFill>
                  <a:srgbClr val="FF0000"/>
                </a:solidFill>
                <a:latin typeface="Arial"/>
                <a:cs typeface="Arial"/>
              </a:rPr>
              <a:t>IV.Qu’est</a:t>
            </a:r>
            <a:r>
              <a:rPr lang="en-CA" sz="3200" b="1" dirty="0" smtClean="0">
                <a:solidFill>
                  <a:srgbClr val="FF0000"/>
                </a:solidFill>
                <a:latin typeface="Arial"/>
                <a:cs typeface="Arial"/>
              </a:rPr>
              <a:t>-ce </a:t>
            </a:r>
            <a:r>
              <a:rPr lang="en-CA" sz="3200" b="1" dirty="0" err="1" smtClean="0">
                <a:solidFill>
                  <a:srgbClr val="FF0000"/>
                </a:solidFill>
                <a:latin typeface="Arial"/>
                <a:cs typeface="Arial"/>
              </a:rPr>
              <a:t>qu’une</a:t>
            </a:r>
            <a:r>
              <a:rPr lang="en-CA" sz="3200" b="1" dirty="0" smtClean="0">
                <a:solidFill>
                  <a:srgbClr val="FF0000"/>
                </a:solidFill>
                <a:latin typeface="Arial"/>
                <a:cs typeface="Arial"/>
              </a:rPr>
              <a:t> image?</a:t>
            </a:r>
          </a:p>
          <a:p>
            <a:pPr>
              <a:lnSpc>
                <a:spcPts val="3680"/>
              </a:lnSpc>
            </a:pP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1193800"/>
            <a:ext cx="8458200" cy="419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090" spc="-10" smtClean="0">
                <a:solidFill>
                  <a:srgbClr val="FFFEFF"/>
                </a:solidFill>
                <a:latin typeface="Arial"/>
                <a:cs typeface="Arial"/>
              </a:rPr>
              <a:t>Image = reflet de la réalité</a:t>
            </a:r>
          </a:p>
          <a:p>
            <a:pPr>
              <a:lnSpc>
                <a:spcPts val="2530"/>
              </a:lnSpc>
            </a:pPr>
            <a:endParaRPr lang="en-CA" sz="22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1511300"/>
            <a:ext cx="7484421" cy="138499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J'appelle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image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d'abord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les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ombres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ensuite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les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reflets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qu'on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voit</a:t>
            </a:r>
            <a:r>
              <a:rPr lang="en-CA" sz="2200" dirty="0" smtClean="0">
                <a:solidFill>
                  <a:srgbClr val="92D050"/>
                </a:solidFill>
                <a:latin typeface="Times New Roman"/>
              </a:rPr>
              <a:t/>
            </a:r>
            <a:br>
              <a:rPr lang="en-CA" sz="2200" dirty="0" smtClean="0">
                <a:solidFill>
                  <a:srgbClr val="92D050"/>
                </a:solidFill>
                <a:latin typeface="Times New Roman"/>
              </a:rPr>
            </a:b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dans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les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eaux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, ou à la surface des corps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opaques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, polis et</a:t>
            </a:r>
            <a:r>
              <a:rPr lang="en-CA" sz="2200" dirty="0" smtClean="0">
                <a:solidFill>
                  <a:srgbClr val="92D050"/>
                </a:solidFill>
                <a:latin typeface="Times New Roman"/>
              </a:rPr>
              <a:t/>
            </a:r>
            <a:br>
              <a:rPr lang="en-CA" sz="2200" dirty="0" smtClean="0">
                <a:solidFill>
                  <a:srgbClr val="92D050"/>
                </a:solidFill>
                <a:latin typeface="Times New Roman"/>
              </a:rPr>
            </a:b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brillants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et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toutes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les </a:t>
            </a:r>
            <a:r>
              <a:rPr lang="en-CA" sz="2090" i="1" spc="-10" dirty="0" err="1" smtClean="0">
                <a:solidFill>
                  <a:srgbClr val="92D050"/>
                </a:solidFill>
                <a:latin typeface="Arial"/>
                <a:cs typeface="Arial"/>
              </a:rPr>
              <a:t>représentations</a:t>
            </a:r>
            <a:r>
              <a:rPr lang="en-CA" sz="2090" i="1" spc="-10" dirty="0" smtClean="0">
                <a:solidFill>
                  <a:srgbClr val="92D050"/>
                </a:solidFill>
                <a:latin typeface="Arial"/>
                <a:cs typeface="Arial"/>
              </a:rPr>
              <a:t> de ce genre</a:t>
            </a:r>
            <a:r>
              <a:rPr lang="en-CA" sz="209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2090" i="1" spc="-10" dirty="0" smtClean="0">
                <a:solidFill>
                  <a:srgbClr val="FFFEFF"/>
                </a:solidFill>
                <a:latin typeface="Arial"/>
                <a:cs typeface="Arial"/>
              </a:rPr>
              <a:t>(</a:t>
            </a:r>
            <a:r>
              <a:rPr lang="en-CA" sz="2090" i="1" spc="-10" dirty="0" err="1" smtClean="0">
                <a:solidFill>
                  <a:srgbClr val="FFFEFF"/>
                </a:solidFill>
                <a:latin typeface="Arial"/>
                <a:cs typeface="Arial"/>
              </a:rPr>
              <a:t>Platon</a:t>
            </a:r>
            <a:r>
              <a:rPr lang="en-CA" sz="2090" i="1" spc="-10" dirty="0" smtClean="0">
                <a:solidFill>
                  <a:srgbClr val="FFFEFF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2700"/>
              </a:lnSpc>
            </a:pPr>
            <a:endParaRPr lang="en-CA" sz="22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3900" y="2667000"/>
            <a:ext cx="842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L'image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abolit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le temps et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l'espace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. Elle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est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lecture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instantanée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et</a:t>
            </a:r>
          </a:p>
          <a:p>
            <a:pPr>
              <a:lnSpc>
                <a:spcPts val="23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3900" y="2959100"/>
            <a:ext cx="7431201" cy="15388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présence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immédiate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du monde. À travers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elle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l'homme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se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reconnaît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;</a:t>
            </a:r>
            <a:r>
              <a:rPr lang="en-CA" sz="20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pourtant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sa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richesse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est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ambiguë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et son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pouvoir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d'aliénation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extrême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.</a:t>
            </a:r>
            <a:r>
              <a:rPr lang="en-CA" sz="2000" dirty="0" smtClean="0">
                <a:solidFill>
                  <a:srgbClr val="92D050"/>
                </a:solidFill>
                <a:latin typeface="Times New Roman"/>
              </a:rPr>
              <a:t/>
            </a:r>
            <a:br>
              <a:rPr lang="en-CA" sz="2000" dirty="0" smtClean="0">
                <a:solidFill>
                  <a:srgbClr val="92D050"/>
                </a:solidFill>
                <a:latin typeface="Times New Roman"/>
              </a:rPr>
            </a:b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L'image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sert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de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vérité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. 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Elle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s'offre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à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tous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 et se refuse à </a:t>
            </a:r>
            <a:r>
              <a:rPr lang="en-CA" sz="1900" spc="-10" dirty="0" err="1" smtClean="0">
                <a:solidFill>
                  <a:srgbClr val="FFFEFF"/>
                </a:solidFill>
                <a:latin typeface="Arial"/>
                <a:cs typeface="Arial"/>
              </a:rPr>
              <a:t>chacun</a:t>
            </a:r>
            <a:r>
              <a:rPr lang="en-CA" sz="1900" spc="-10" dirty="0" smtClean="0">
                <a:solidFill>
                  <a:srgbClr val="FFFEFF"/>
                </a:solidFill>
                <a:latin typeface="Arial"/>
                <a:cs typeface="Arial"/>
              </a:rPr>
              <a:t>.</a:t>
            </a:r>
            <a:r>
              <a:rPr lang="en-CA" sz="20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1900" i="1" spc="-10" dirty="0" smtClean="0">
                <a:solidFill>
                  <a:srgbClr val="FFFEFF"/>
                </a:solidFill>
                <a:latin typeface="Arial"/>
                <a:cs typeface="Arial"/>
              </a:rPr>
              <a:t>(</a:t>
            </a:r>
            <a:r>
              <a:rPr lang="en-CA" sz="1900" i="1" spc="-10" dirty="0" err="1" smtClean="0">
                <a:solidFill>
                  <a:srgbClr val="FFFEFF"/>
                </a:solidFill>
                <a:latin typeface="Arial"/>
                <a:cs typeface="Arial"/>
              </a:rPr>
              <a:t>chronique</a:t>
            </a:r>
            <a:r>
              <a:rPr lang="en-CA" sz="1900" i="1" spc="-10" dirty="0" smtClean="0">
                <a:solidFill>
                  <a:srgbClr val="FFFEFF"/>
                </a:solidFill>
                <a:latin typeface="Arial"/>
                <a:cs typeface="Arial"/>
              </a:rPr>
              <a:t> de Wikipedia)</a:t>
            </a:r>
          </a:p>
          <a:p>
            <a:pPr>
              <a:lnSpc>
                <a:spcPts val="24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2000" y="4559300"/>
            <a:ext cx="83820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900" spc="-10" smtClean="0">
                <a:solidFill>
                  <a:srgbClr val="FFFEFF"/>
                </a:solidFill>
                <a:latin typeface="Arial"/>
                <a:cs typeface="Arial"/>
              </a:rPr>
              <a:t>Des logiciels de plus en plus puissants et sophistiqués permettent</a:t>
            </a:r>
            <a:r>
              <a:rPr lang="en-CA" sz="20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smtClean="0">
                <a:solidFill>
                  <a:srgbClr val="000000"/>
                </a:solidFill>
                <a:latin typeface="Times New Roman"/>
              </a:rPr>
            </a:br>
            <a:r>
              <a:rPr lang="en-CA" sz="1900" spc="-10" smtClean="0">
                <a:solidFill>
                  <a:srgbClr val="FFFEFF"/>
                </a:solidFill>
                <a:latin typeface="Arial"/>
                <a:cs typeface="Arial"/>
              </a:rPr>
              <a:t>de créer des univers virtuels et qui peuvent se donner comme tels,</a:t>
            </a:r>
            <a:r>
              <a:rPr lang="en-CA" sz="20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smtClean="0">
                <a:solidFill>
                  <a:srgbClr val="000000"/>
                </a:solidFill>
                <a:latin typeface="Times New Roman"/>
              </a:rPr>
            </a:br>
            <a:r>
              <a:rPr lang="en-CA" sz="1900" spc="-10" smtClean="0">
                <a:solidFill>
                  <a:srgbClr val="FFFEFF"/>
                </a:solidFill>
                <a:latin typeface="Arial"/>
                <a:cs typeface="Arial"/>
              </a:rPr>
              <a:t>mais aussi truquer n'importe quelle image apparemment « réelle ».</a:t>
            </a:r>
          </a:p>
          <a:p>
            <a:pPr>
              <a:lnSpc>
                <a:spcPts val="2400"/>
              </a:lnSpc>
            </a:pPr>
            <a:endParaRPr lang="en-CA" sz="20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2000" y="5473700"/>
            <a:ext cx="6368346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Toute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image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est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désormais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manipulable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et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peut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perturber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la</a:t>
            </a:r>
            <a:r>
              <a:rPr lang="en-CA" sz="2000" dirty="0" smtClean="0">
                <a:solidFill>
                  <a:srgbClr val="92D050"/>
                </a:solidFill>
                <a:latin typeface="Times New Roman"/>
              </a:rPr>
              <a:t/>
            </a:r>
            <a:br>
              <a:rPr lang="en-CA" sz="2000" dirty="0" smtClean="0">
                <a:solidFill>
                  <a:srgbClr val="92D050"/>
                </a:solidFill>
                <a:latin typeface="Times New Roman"/>
              </a:rPr>
            </a:b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distinction entre «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réel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 » et </a:t>
            </a:r>
            <a:r>
              <a:rPr lang="en-CA" sz="1900" spc="-10" dirty="0" err="1" smtClean="0">
                <a:solidFill>
                  <a:srgbClr val="92D050"/>
                </a:solidFill>
                <a:latin typeface="Arial"/>
                <a:cs typeface="Arial"/>
              </a:rPr>
              <a:t>visuel</a:t>
            </a:r>
            <a:r>
              <a:rPr lang="en-CA" sz="1900" spc="-10" dirty="0" smtClean="0">
                <a:solidFill>
                  <a:srgbClr val="92D050"/>
                </a:solidFill>
                <a:latin typeface="Arial"/>
                <a:cs typeface="Arial"/>
              </a:rPr>
              <a:t>. </a:t>
            </a:r>
            <a:r>
              <a:rPr lang="en-CA" sz="1900" i="1" spc="-10" dirty="0" smtClean="0">
                <a:solidFill>
                  <a:srgbClr val="FFFEFF"/>
                </a:solidFill>
                <a:latin typeface="Arial"/>
                <a:cs typeface="Arial"/>
              </a:rPr>
              <a:t>(id)</a:t>
            </a:r>
          </a:p>
          <a:p>
            <a:pPr>
              <a:lnSpc>
                <a:spcPts val="24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-301625"/>
            <a:ext cx="267652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723900" y="990600"/>
            <a:ext cx="4597221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040" b="1" spc="-10" dirty="0" err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.Définition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2209800"/>
            <a:ext cx="8229600" cy="143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CA" sz="2800" smtClean="0">
                <a:solidFill>
                  <a:srgbClr val="FFFEFF"/>
                </a:solidFill>
                <a:latin typeface="Arial"/>
                <a:cs typeface="Arial"/>
              </a:rPr>
              <a:t>Si nous regardons la définition de l’image et de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800" smtClean="0">
                <a:solidFill>
                  <a:srgbClr val="FFFEFF"/>
                </a:solidFill>
                <a:latin typeface="Arial"/>
                <a:cs typeface="Arial"/>
              </a:rPr>
              <a:t>l’imagerie  dans  le  dictionnaire  Larousse  nous</a:t>
            </a:r>
            <a:r>
              <a:rPr lang="en-CA" sz="2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smtClean="0">
                <a:solidFill>
                  <a:srgbClr val="000000"/>
                </a:solidFill>
                <a:latin typeface="Times New Roman"/>
              </a:rPr>
            </a:br>
            <a:r>
              <a:rPr lang="en-CA" sz="2800" smtClean="0">
                <a:solidFill>
                  <a:srgbClr val="FFFEFF"/>
                </a:solidFill>
                <a:latin typeface="Arial"/>
                <a:cs typeface="Arial"/>
              </a:rPr>
              <a:t>voyons:</a:t>
            </a:r>
          </a:p>
          <a:p>
            <a:pPr>
              <a:lnSpc>
                <a:spcPts val="3400"/>
              </a:lnSpc>
            </a:pPr>
            <a:endParaRPr lang="en-CA" sz="2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4200" y="3721100"/>
            <a:ext cx="8160888" cy="13465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CA" sz="3079" dirty="0" smtClean="0">
                <a:solidFill>
                  <a:srgbClr val="A8D6FF"/>
                </a:solidFill>
                <a:latin typeface="Arial"/>
                <a:cs typeface="Arial"/>
              </a:rPr>
              <a:t>•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800" b="1" dirty="0" smtClean="0">
                <a:solidFill>
                  <a:srgbClr val="92D050"/>
                </a:solidFill>
                <a:latin typeface="Arial"/>
                <a:cs typeface="Arial"/>
              </a:rPr>
              <a:t>Image: 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“</a:t>
            </a:r>
            <a:r>
              <a:rPr lang="en-CA" sz="2800" dirty="0" err="1" smtClean="0">
                <a:solidFill>
                  <a:srgbClr val="FFFEFF"/>
                </a:solidFill>
                <a:latin typeface="Arial"/>
                <a:cs typeface="Arial"/>
              </a:rPr>
              <a:t>représentation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” </a:t>
            </a:r>
            <a:r>
              <a:rPr lang="en-CA" sz="2800" i="1" dirty="0" smtClean="0">
                <a:solidFill>
                  <a:srgbClr val="FFFEFF"/>
                </a:solidFill>
                <a:latin typeface="Times New Roman Italic"/>
                <a:cs typeface="Times New Roman Italic"/>
              </a:rPr>
              <a:t>(par une technique) 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“d’un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00" dirty="0" err="1" smtClean="0">
                <a:solidFill>
                  <a:srgbClr val="FFFEFF"/>
                </a:solidFill>
                <a:latin typeface="Arial"/>
                <a:cs typeface="Arial"/>
              </a:rPr>
              <a:t>être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 ou </a:t>
            </a:r>
            <a:r>
              <a:rPr lang="en-CA" sz="2800" dirty="0" err="1" smtClean="0">
                <a:solidFill>
                  <a:srgbClr val="FFFEFF"/>
                </a:solidFill>
                <a:latin typeface="Arial"/>
                <a:cs typeface="Arial"/>
              </a:rPr>
              <a:t>d’une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 chose...”</a:t>
            </a:r>
          </a:p>
          <a:p>
            <a:pPr>
              <a:lnSpc>
                <a:spcPts val="3500"/>
              </a:lnSpc>
            </a:pPr>
            <a:endParaRPr lang="en-CA" sz="2800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4200" y="4813300"/>
            <a:ext cx="7957307" cy="13080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CA" sz="3079" dirty="0" smtClean="0">
                <a:solidFill>
                  <a:srgbClr val="A8D6FF"/>
                </a:solidFill>
                <a:latin typeface="Arial"/>
                <a:cs typeface="Arial"/>
              </a:rPr>
              <a:t>•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800" b="1" dirty="0" err="1" smtClean="0">
                <a:solidFill>
                  <a:srgbClr val="92D050"/>
                </a:solidFill>
                <a:latin typeface="Arial"/>
                <a:cs typeface="Arial"/>
              </a:rPr>
              <a:t>Imagerie</a:t>
            </a:r>
            <a:r>
              <a:rPr lang="en-CA" sz="2800" b="1" dirty="0" smtClean="0">
                <a:solidFill>
                  <a:srgbClr val="92D050"/>
                </a:solidFill>
                <a:latin typeface="Arial"/>
                <a:cs typeface="Arial"/>
              </a:rPr>
              <a:t>: 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“ensemble </a:t>
            </a:r>
            <a:r>
              <a:rPr lang="en-CA" sz="2800" dirty="0" err="1" smtClean="0">
                <a:solidFill>
                  <a:srgbClr val="FFFEFF"/>
                </a:solidFill>
                <a:latin typeface="Arial"/>
                <a:cs typeface="Arial"/>
              </a:rPr>
              <a:t>d’images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800" dirty="0" err="1" smtClean="0">
                <a:solidFill>
                  <a:srgbClr val="FFFEFF"/>
                </a:solidFill>
                <a:latin typeface="Arial"/>
                <a:cs typeface="Arial"/>
              </a:rPr>
              <a:t>représentant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 des</a:t>
            </a:r>
            <a:r>
              <a:rPr lang="en-CA" sz="28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8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800" dirty="0" err="1" smtClean="0">
                <a:solidFill>
                  <a:srgbClr val="FFFEFF"/>
                </a:solidFill>
                <a:latin typeface="Arial"/>
                <a:cs typeface="Arial"/>
              </a:rPr>
              <a:t>faits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, des </a:t>
            </a:r>
            <a:r>
              <a:rPr lang="en-CA" sz="2800" dirty="0" err="1" smtClean="0">
                <a:solidFill>
                  <a:srgbClr val="FFFEFF"/>
                </a:solidFill>
                <a:latin typeface="Arial"/>
                <a:cs typeface="Arial"/>
              </a:rPr>
              <a:t>personnes</a:t>
            </a:r>
            <a:r>
              <a:rPr lang="en-CA" sz="2800" dirty="0" smtClean="0">
                <a:solidFill>
                  <a:srgbClr val="FFFEFF"/>
                </a:solidFill>
                <a:latin typeface="Arial"/>
                <a:cs typeface="Arial"/>
              </a:rPr>
              <a:t>, etc...”</a:t>
            </a:r>
          </a:p>
          <a:p>
            <a:pPr>
              <a:lnSpc>
                <a:spcPts val="3400"/>
              </a:lnSpc>
            </a:pPr>
            <a:endParaRPr lang="en-CA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723900" y="990600"/>
            <a:ext cx="4740721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VI.Définition</a:t>
            </a:r>
            <a:r>
              <a:rPr lang="en-CA" sz="3040" b="1" spc="-10" dirty="0" smtClean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CA" sz="3040" b="1" spc="-10" dirty="0" err="1" smtClean="0">
                <a:solidFill>
                  <a:srgbClr val="FF0000"/>
                </a:solidFill>
                <a:latin typeface="Arial"/>
                <a:cs typeface="Arial"/>
              </a:rPr>
              <a:t>l’Imagerie</a:t>
            </a:r>
            <a:endParaRPr lang="en-CA" sz="3200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2235200"/>
            <a:ext cx="8229600" cy="1231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l’image</a:t>
            </a:r>
            <a:r>
              <a:rPr lang="en-CA" sz="2600" dirty="0" smtClean="0">
                <a:solidFill>
                  <a:srgbClr val="FFFEFF"/>
                </a:solidFill>
                <a:latin typeface="Arial"/>
                <a:cs typeface="Arial"/>
              </a:rPr>
              <a:t> ou les images </a:t>
            </a: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obtenues</a:t>
            </a:r>
            <a:r>
              <a:rPr lang="en-CA" sz="2600" dirty="0" smtClean="0">
                <a:solidFill>
                  <a:srgbClr val="FFFEFF"/>
                </a:solidFill>
                <a:latin typeface="Arial"/>
                <a:cs typeface="Arial"/>
              </a:rPr>
              <a:t>  par </a:t>
            </a: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ces</a:t>
            </a:r>
            <a:r>
              <a:rPr lang="en-CA" sz="2600" dirty="0" smtClean="0">
                <a:solidFill>
                  <a:srgbClr val="FFFEFF"/>
                </a:solidFill>
                <a:latin typeface="Arial"/>
                <a:cs typeface="Arial"/>
              </a:rPr>
              <a:t> techniques</a:t>
            </a:r>
            <a:r>
              <a:rPr lang="en-CA" sz="26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6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600" dirty="0" smtClean="0">
                <a:solidFill>
                  <a:srgbClr val="FFFEFF"/>
                </a:solidFill>
                <a:latin typeface="Arial"/>
                <a:cs typeface="Arial"/>
              </a:rPr>
              <a:t>ne </a:t>
            </a: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sont</a:t>
            </a:r>
            <a:r>
              <a:rPr lang="en-CA" sz="260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qu’une</a:t>
            </a:r>
            <a:r>
              <a:rPr lang="en-CA" sz="2600" dirty="0" smtClean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représentation</a:t>
            </a:r>
            <a:r>
              <a:rPr lang="en-CA" sz="2600" dirty="0" smtClean="0">
                <a:solidFill>
                  <a:srgbClr val="FFFEFF"/>
                </a:solidFill>
                <a:latin typeface="Arial"/>
                <a:cs typeface="Arial"/>
              </a:rPr>
              <a:t> de la </a:t>
            </a: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réalité</a:t>
            </a:r>
            <a:r>
              <a:rPr lang="en-CA" sz="2600" dirty="0" smtClean="0">
                <a:solidFill>
                  <a:srgbClr val="FFFEFF"/>
                </a:solidFill>
                <a:latin typeface="Arial"/>
                <a:cs typeface="Arial"/>
              </a:rPr>
              <a:t>, </a:t>
            </a: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souvent</a:t>
            </a:r>
            <a:r>
              <a:rPr lang="en-CA" sz="2600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600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incomplète</a:t>
            </a:r>
            <a:r>
              <a:rPr lang="en-CA" sz="2600" dirty="0" smtClean="0">
                <a:solidFill>
                  <a:srgbClr val="FFFEFF"/>
                </a:solidFill>
                <a:latin typeface="Arial"/>
                <a:cs typeface="Arial"/>
              </a:rPr>
              <a:t> ou </a:t>
            </a:r>
            <a:r>
              <a:rPr lang="en-CA" sz="2600" dirty="0" err="1" smtClean="0">
                <a:solidFill>
                  <a:srgbClr val="FFFEFF"/>
                </a:solidFill>
                <a:latin typeface="Arial"/>
                <a:cs typeface="Arial"/>
              </a:rPr>
              <a:t>infidèle</a:t>
            </a:r>
            <a:endParaRPr lang="en-CA" sz="2600" dirty="0" smtClean="0">
              <a:solidFill>
                <a:srgbClr val="FFFEFF"/>
              </a:solidFill>
              <a:latin typeface="Arial"/>
              <a:cs typeface="Arial"/>
            </a:endParaRPr>
          </a:p>
          <a:p>
            <a:pPr>
              <a:lnSpc>
                <a:spcPts val="2850"/>
              </a:lnSpc>
            </a:pPr>
            <a:endParaRPr lang="en-CA" sz="2600" dirty="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3530600"/>
            <a:ext cx="82296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600" smtClean="0">
                <a:solidFill>
                  <a:srgbClr val="FFFEFF"/>
                </a:solidFill>
                <a:latin typeface="Arial"/>
                <a:cs typeface="Arial"/>
              </a:rPr>
              <a:t>ces images ont à être interprétées</a:t>
            </a:r>
          </a:p>
          <a:p>
            <a:pPr>
              <a:lnSpc>
                <a:spcPts val="2990"/>
              </a:lnSpc>
            </a:pPr>
            <a:endParaRPr lang="en-CA" sz="26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4114800"/>
            <a:ext cx="82296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lang="en-CA" sz="2600" smtClean="0">
                <a:solidFill>
                  <a:srgbClr val="FFFEFF"/>
                </a:solidFill>
                <a:latin typeface="Arial"/>
                <a:cs typeface="Arial"/>
              </a:rPr>
              <a:t>c’est cette </a:t>
            </a:r>
            <a:r>
              <a:rPr lang="en-CA" sz="2600" smtClean="0">
                <a:solidFill>
                  <a:srgbClr val="FEFB00"/>
                </a:solidFill>
                <a:latin typeface="Arial"/>
                <a:cs typeface="Arial"/>
              </a:rPr>
              <a:t>interprétation</a:t>
            </a:r>
            <a:r>
              <a:rPr lang="en-CA" sz="2600" smtClean="0">
                <a:solidFill>
                  <a:srgbClr val="FFFEFF"/>
                </a:solidFill>
                <a:latin typeface="Arial"/>
                <a:cs typeface="Arial"/>
              </a:rPr>
              <a:t> qui fait la spécificité (et la</a:t>
            </a:r>
          </a:p>
          <a:p>
            <a:pPr>
              <a:lnSpc>
                <a:spcPts val="2990"/>
              </a:lnSpc>
            </a:pPr>
            <a:endParaRPr lang="en-CA" sz="26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4495800"/>
            <a:ext cx="8229600" cy="876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600" smtClean="0">
                <a:solidFill>
                  <a:srgbClr val="FFFEFF"/>
                </a:solidFill>
                <a:latin typeface="Arial"/>
                <a:cs typeface="Arial"/>
              </a:rPr>
              <a:t>raison d’être) du radiologue. Cette interprétation est </a:t>
            </a:r>
            <a:r>
              <a:rPr lang="en-CA" sz="2600" smtClean="0">
                <a:solidFill>
                  <a:srgbClr val="FEFB00"/>
                </a:solidFill>
                <a:latin typeface="Arial"/>
                <a:cs typeface="Arial"/>
              </a:rPr>
              <a:t>à</a:t>
            </a:r>
            <a:r>
              <a:rPr lang="en-CA" sz="26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600" smtClean="0">
                <a:solidFill>
                  <a:srgbClr val="000000"/>
                </a:solidFill>
                <a:latin typeface="Times New Roman"/>
              </a:rPr>
            </a:br>
            <a:r>
              <a:rPr lang="en-CA" sz="2600" smtClean="0">
                <a:solidFill>
                  <a:srgbClr val="FEFB00"/>
                </a:solidFill>
                <a:latin typeface="Arial"/>
                <a:cs typeface="Arial"/>
              </a:rPr>
              <a:t>la fois technique et clinique.</a:t>
            </a:r>
          </a:p>
          <a:p>
            <a:pPr>
              <a:lnSpc>
                <a:spcPts val="2900"/>
              </a:lnSpc>
            </a:pPr>
            <a:endParaRPr lang="en-CA" sz="2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icaire">
  <a:themeElements>
    <a:clrScheme name="Apothicaire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icaire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icair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110</TotalTime>
  <Words>727</Words>
  <Application>Microsoft Office PowerPoint</Application>
  <PresentationFormat>Affichage à l'écran (4:3)</PresentationFormat>
  <Paragraphs>117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Arial Bold</vt:lpstr>
      <vt:lpstr>Book Antiqua</vt:lpstr>
      <vt:lpstr>Century Gothic</vt:lpstr>
      <vt:lpstr>Times New Roman</vt:lpstr>
      <vt:lpstr>Times New Roman Bold</vt:lpstr>
      <vt:lpstr>Times New Roman Italic</vt:lpstr>
      <vt:lpstr>Apothicaire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Investintech.com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A2E_Engine</dc:creator>
  <cp:lastModifiedBy>CHEF_MEDLEG</cp:lastModifiedBy>
  <cp:revision>32</cp:revision>
  <dcterms:created xsi:type="dcterms:W3CDTF">2022-10-05T09:44:11Z</dcterms:created>
  <dcterms:modified xsi:type="dcterms:W3CDTF">2024-12-25T11:58:45Z</dcterms:modified>
</cp:coreProperties>
</file>